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  <Override PartName="/ppt/media/media6.mov" ContentType="video/unknown"/>
  <Override PartName="/ppt/media/media7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4.mov"/><Relationship Id="rId3" Type="http://schemas.microsoft.com/office/2007/relationships/media" Target="../media/media4.mov"/><Relationship Id="rId4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5.mov"/><Relationship Id="rId3" Type="http://schemas.microsoft.com/office/2007/relationships/media" Target="../media/media5.mov"/><Relationship Id="rId4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6.mov"/><Relationship Id="rId3" Type="http://schemas.microsoft.com/office/2007/relationships/media" Target="../media/media6.mov"/><Relationship Id="rId4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7.mov"/><Relationship Id="rId3" Type="http://schemas.microsoft.com/office/2007/relationships/media" Target="../media/media7.mov"/><Relationship Id="rId4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MS E 6910 Midterm: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COMS E 6910 Midterm:</a:t>
            </a:r>
          </a:p>
          <a:p>
            <a:pPr>
              <a:defRPr sz="4000"/>
            </a:pPr>
            <a:r>
              <a:t>Gameful Direct Instruction (Parson’s Puzzle)</a:t>
            </a:r>
          </a:p>
        </p:txBody>
      </p:sp>
      <p:sp>
        <p:nvSpPr>
          <p:cNvPr id="120" name="Sudhanshu Mohan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3404"/>
            </a:pPr>
            <a:r>
              <a:t>Sudhanshu Mohan</a:t>
            </a:r>
          </a:p>
          <a:p>
            <a:pPr defTabSz="537463">
              <a:defRPr sz="3404"/>
            </a:pPr>
            <a:r>
              <a:t>November 11,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print 2"/>
          <p:cNvSpPr txBox="1"/>
          <p:nvPr>
            <p:ph type="title"/>
          </p:nvPr>
        </p:nvSpPr>
        <p:spPr>
          <a:xfrm>
            <a:off x="952500" y="254000"/>
            <a:ext cx="11099800" cy="1007368"/>
          </a:xfrm>
          <a:prstGeom prst="rect">
            <a:avLst/>
          </a:prstGeom>
        </p:spPr>
        <p:txBody>
          <a:bodyPr/>
          <a:lstStyle>
            <a:lvl1pPr defTabSz="572516">
              <a:defRPr sz="5880"/>
            </a:lvl1pPr>
          </a:lstStyle>
          <a:p>
            <a:pPr/>
            <a:r>
              <a:t>Sprint 2</a:t>
            </a:r>
          </a:p>
        </p:txBody>
      </p:sp>
      <p:sp>
        <p:nvSpPr>
          <p:cNvPr id="156" name="Now - When a Parson's Puzzle is loaded in Design mode, the puzzle solution should appear in the script pane"/>
          <p:cNvSpPr txBox="1"/>
          <p:nvPr/>
        </p:nvSpPr>
        <p:spPr>
          <a:xfrm>
            <a:off x="176683" y="1319063"/>
            <a:ext cx="12788604" cy="897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22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Now - When a Parson's Puzzle is loaded in </a:t>
            </a:r>
            <a:r>
              <a:rPr b="1">
                <a:solidFill>
                  <a:srgbClr val="FF7E79"/>
                </a:solidFill>
              </a:rPr>
              <a:t>Design mode</a:t>
            </a:r>
            <a:r>
              <a:t>, the puzzle solution </a:t>
            </a:r>
            <a:r>
              <a:rPr b="1">
                <a:solidFill>
                  <a:srgbClr val="FF7E79"/>
                </a:solidFill>
              </a:rPr>
              <a:t>should appear</a:t>
            </a:r>
            <a:r>
              <a:t> in the script pane</a:t>
            </a:r>
          </a:p>
        </p:txBody>
      </p:sp>
      <p:pic>
        <p:nvPicPr>
          <p:cNvPr id="157" name="3_fixed.mov" descr="3_fixed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6816" y="2185284"/>
            <a:ext cx="12603343" cy="7639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0499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print 2"/>
          <p:cNvSpPr txBox="1"/>
          <p:nvPr>
            <p:ph type="title"/>
          </p:nvPr>
        </p:nvSpPr>
        <p:spPr>
          <a:xfrm>
            <a:off x="952500" y="254000"/>
            <a:ext cx="11099800" cy="1037531"/>
          </a:xfrm>
          <a:prstGeom prst="rect">
            <a:avLst/>
          </a:prstGeom>
        </p:spPr>
        <p:txBody>
          <a:bodyPr/>
          <a:lstStyle/>
          <a:p>
            <a:pPr/>
            <a:r>
              <a:t>Sprint 2</a:t>
            </a:r>
          </a:p>
        </p:txBody>
      </p:sp>
      <p:sp>
        <p:nvSpPr>
          <p:cNvPr id="160" name="Earlier"/>
          <p:cNvSpPr txBox="1"/>
          <p:nvPr/>
        </p:nvSpPr>
        <p:spPr>
          <a:xfrm>
            <a:off x="5712841" y="1268263"/>
            <a:ext cx="1579118" cy="83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30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Earlier</a:t>
            </a:r>
          </a:p>
        </p:txBody>
      </p:sp>
      <p:pic>
        <p:nvPicPr>
          <p:cNvPr id="161" name="4.mov" descr="4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6965" y="2012962"/>
            <a:ext cx="13004801" cy="7054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2166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print 2"/>
          <p:cNvSpPr txBox="1"/>
          <p:nvPr>
            <p:ph type="title"/>
          </p:nvPr>
        </p:nvSpPr>
        <p:spPr>
          <a:xfrm>
            <a:off x="952500" y="254000"/>
            <a:ext cx="11099800" cy="1018481"/>
          </a:xfrm>
          <a:prstGeom prst="rect">
            <a:avLst/>
          </a:prstGeom>
        </p:spPr>
        <p:txBody>
          <a:bodyPr/>
          <a:lstStyle>
            <a:lvl1pPr defTabSz="578358">
              <a:defRPr sz="5940"/>
            </a:lvl1pPr>
          </a:lstStyle>
          <a:p>
            <a:pPr/>
            <a:r>
              <a:t>Sprint 2</a:t>
            </a:r>
          </a:p>
        </p:txBody>
      </p:sp>
      <p:sp>
        <p:nvSpPr>
          <p:cNvPr id="164" name="Now - When a Parson's Puzzle is loaded in Play mode, the puzzle solution should not appear in the script pane."/>
          <p:cNvSpPr txBox="1"/>
          <p:nvPr/>
        </p:nvSpPr>
        <p:spPr>
          <a:xfrm>
            <a:off x="176683" y="1255563"/>
            <a:ext cx="12651434" cy="897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22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Now - When a Parson's Puzzle is loaded in </a:t>
            </a:r>
            <a:r>
              <a:rPr b="1">
                <a:solidFill>
                  <a:srgbClr val="FF7E79"/>
                </a:solidFill>
              </a:rPr>
              <a:t>Play mode</a:t>
            </a:r>
            <a:r>
              <a:t>, the puzzle solution </a:t>
            </a:r>
            <a:r>
              <a:rPr b="1">
                <a:solidFill>
                  <a:srgbClr val="FF7E79"/>
                </a:solidFill>
              </a:rPr>
              <a:t>should not appear</a:t>
            </a:r>
            <a:r>
              <a:t> in the script pane.</a:t>
            </a:r>
          </a:p>
        </p:txBody>
      </p:sp>
      <p:pic>
        <p:nvPicPr>
          <p:cNvPr id="165" name="4_fixed.mov" descr="4_fixed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1099" y="2121904"/>
            <a:ext cx="12602602" cy="7594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7667" fill="hold"/>
                                        <p:tgtEl>
                                          <p:spTgt spid="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print 2"/>
          <p:cNvSpPr txBox="1"/>
          <p:nvPr>
            <p:ph type="title"/>
          </p:nvPr>
        </p:nvSpPr>
        <p:spPr>
          <a:xfrm>
            <a:off x="952500" y="254000"/>
            <a:ext cx="11099800" cy="994024"/>
          </a:xfrm>
          <a:prstGeom prst="rect">
            <a:avLst/>
          </a:prstGeom>
        </p:spPr>
        <p:txBody>
          <a:bodyPr/>
          <a:lstStyle>
            <a:lvl1pPr defTabSz="560831">
              <a:defRPr sz="5760"/>
            </a:lvl1pPr>
          </a:lstStyle>
          <a:p>
            <a:pPr/>
            <a:r>
              <a:t>Sprint 2</a:t>
            </a:r>
          </a:p>
        </p:txBody>
      </p:sp>
      <p:sp>
        <p:nvSpPr>
          <p:cNvPr id="168" name="Now - When a Parson's Puzzle is loaded in any mode, the stage content should display."/>
          <p:cNvSpPr txBox="1"/>
          <p:nvPr/>
        </p:nvSpPr>
        <p:spPr>
          <a:xfrm>
            <a:off x="341461" y="1052363"/>
            <a:ext cx="12321878" cy="897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22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Now - When a Parson's Puzzle is loaded in any mode, the </a:t>
            </a:r>
            <a:r>
              <a:rPr b="1">
                <a:solidFill>
                  <a:srgbClr val="FF7E79"/>
                </a:solidFill>
              </a:rPr>
              <a:t>stage content should</a:t>
            </a:r>
            <a:r>
              <a:t> display.</a:t>
            </a:r>
          </a:p>
        </p:txBody>
      </p:sp>
      <p:pic>
        <p:nvPicPr>
          <p:cNvPr id="169" name="5.mov" descr="5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2469" y="1817382"/>
            <a:ext cx="12859862" cy="7448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7666" fill="hold"/>
                                        <p:tgtEl>
                                          <p:spTgt spid="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hank You!"/>
          <p:cNvSpPr txBox="1"/>
          <p:nvPr>
            <p:ph type="title"/>
          </p:nvPr>
        </p:nvSpPr>
        <p:spPr>
          <a:xfrm>
            <a:off x="863600" y="33909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3" name="Sprint 0…"/>
          <p:cNvSpPr txBox="1"/>
          <p:nvPr>
            <p:ph type="body" idx="1"/>
          </p:nvPr>
        </p:nvSpPr>
        <p:spPr>
          <a:xfrm>
            <a:off x="952500" y="1904702"/>
            <a:ext cx="11099800" cy="5575598"/>
          </a:xfrm>
          <a:prstGeom prst="rect">
            <a:avLst/>
          </a:prstGeom>
        </p:spPr>
        <p:txBody>
          <a:bodyPr/>
          <a:lstStyle/>
          <a:p>
            <a:pPr marL="329183" indent="-329183">
              <a:buClr>
                <a:srgbClr val="B71E42"/>
              </a:buClr>
              <a:buSzPct val="100000"/>
              <a:buFont typeface="Arial"/>
              <a:defRPr sz="3000"/>
            </a:pPr>
            <a:r>
              <a:t>Sprint 0</a:t>
            </a:r>
          </a:p>
          <a:p>
            <a:pPr marL="329183" indent="-329183">
              <a:buClr>
                <a:srgbClr val="B71E42"/>
              </a:buClr>
              <a:buSzPct val="100000"/>
              <a:buFont typeface="Arial"/>
              <a:defRPr sz="3000"/>
            </a:pPr>
            <a:r>
              <a:t>Sprint 1</a:t>
            </a:r>
          </a:p>
          <a:p>
            <a:pPr marL="329183" indent="-329183">
              <a:buClr>
                <a:srgbClr val="B71E42"/>
              </a:buClr>
              <a:buSzPct val="100000"/>
              <a:buFont typeface="Arial"/>
              <a:defRPr sz="3000"/>
            </a:pPr>
            <a:r>
              <a:t>Sprint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print 0"/>
          <p:cNvSpPr txBox="1"/>
          <p:nvPr>
            <p:ph type="title"/>
          </p:nvPr>
        </p:nvSpPr>
        <p:spPr>
          <a:xfrm>
            <a:off x="952500" y="431800"/>
            <a:ext cx="11099800" cy="1368773"/>
          </a:xfrm>
          <a:prstGeom prst="rect">
            <a:avLst/>
          </a:prstGeom>
        </p:spPr>
        <p:txBody>
          <a:bodyPr/>
          <a:lstStyle/>
          <a:p>
            <a:pPr/>
            <a:r>
              <a:t>Sprint 0</a:t>
            </a:r>
          </a:p>
        </p:txBody>
      </p:sp>
      <p:sp>
        <p:nvSpPr>
          <p:cNvPr id="126" name="master…"/>
          <p:cNvSpPr txBox="1"/>
          <p:nvPr>
            <p:ph type="body" sz="quarter" idx="1"/>
          </p:nvPr>
        </p:nvSpPr>
        <p:spPr>
          <a:xfrm>
            <a:off x="1331292" y="3444577"/>
            <a:ext cx="3509616" cy="4170552"/>
          </a:xfrm>
          <a:prstGeom prst="rect">
            <a:avLst/>
          </a:prstGeom>
        </p:spPr>
        <p:txBody>
          <a:bodyPr/>
          <a:lstStyle/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master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block-ids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merge-upstream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parsons-points-julie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julie-parsons-points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julie-points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parsons</a:t>
            </a:r>
          </a:p>
        </p:txBody>
      </p:sp>
      <p:sp>
        <p:nvSpPr>
          <p:cNvPr id="127" name="master…"/>
          <p:cNvSpPr txBox="1"/>
          <p:nvPr/>
        </p:nvSpPr>
        <p:spPr>
          <a:xfrm>
            <a:off x="8163892" y="4450353"/>
            <a:ext cx="3509616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28599" indent="-228599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•"/>
              <a:defRPr b="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master</a:t>
            </a:r>
          </a:p>
          <a:p>
            <a:pPr marL="228599" indent="-228599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•"/>
              <a:defRPr b="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development</a:t>
            </a:r>
          </a:p>
          <a:p>
            <a:pPr marL="228599" indent="-228599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•"/>
              <a:defRPr b="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block-ids</a:t>
            </a:r>
          </a:p>
        </p:txBody>
      </p:sp>
      <p:sp>
        <p:nvSpPr>
          <p:cNvPr id="128" name="Arrow"/>
          <p:cNvSpPr/>
          <p:nvPr/>
        </p:nvSpPr>
        <p:spPr>
          <a:xfrm>
            <a:off x="5209033" y="5088776"/>
            <a:ext cx="1837434" cy="882155"/>
          </a:xfrm>
          <a:prstGeom prst="rightArrow">
            <a:avLst>
              <a:gd name="adj1" fmla="val 32000"/>
              <a:gd name="adj2" fmla="val 65443"/>
            </a:avLst>
          </a:prstGeom>
          <a:solidFill>
            <a:srgbClr val="FF7E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" name="Massive Github Branch Cleanup"/>
          <p:cNvSpPr txBox="1"/>
          <p:nvPr/>
        </p:nvSpPr>
        <p:spPr>
          <a:xfrm>
            <a:off x="3439393" y="2060277"/>
            <a:ext cx="6126014" cy="975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30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Massive Github Branch Cleanup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2"/>
      <p:bldP build="whole" bldLvl="1" animBg="1" rev="0" advAuto="0" spid="126" grpId="1"/>
      <p:bldP build="whole" bldLvl="1" animBg="1" rev="0" advAuto="0" spid="127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print 0"/>
          <p:cNvSpPr txBox="1"/>
          <p:nvPr>
            <p:ph type="title"/>
          </p:nvPr>
        </p:nvSpPr>
        <p:spPr>
          <a:xfrm>
            <a:off x="952500" y="355600"/>
            <a:ext cx="11099800" cy="1449338"/>
          </a:xfrm>
          <a:prstGeom prst="rect">
            <a:avLst/>
          </a:prstGeom>
        </p:spPr>
        <p:txBody>
          <a:bodyPr/>
          <a:lstStyle/>
          <a:p>
            <a:pPr/>
            <a:r>
              <a:t>Sprint 0</a:t>
            </a:r>
          </a:p>
        </p:txBody>
      </p:sp>
      <p:pic>
        <p:nvPicPr>
          <p:cNvPr id="132" name="Screen Shot 2017-11-10 at 9.50.28 PM.png" descr="Screen Shot 2017-11-10 at 9.50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167" y="1764927"/>
            <a:ext cx="11932466" cy="675336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Oval"/>
          <p:cNvSpPr/>
          <p:nvPr/>
        </p:nvSpPr>
        <p:spPr>
          <a:xfrm>
            <a:off x="496341" y="5258097"/>
            <a:ext cx="3924252" cy="3468986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35" grpId="1" repeatCount="7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print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Sprint 1</a:t>
            </a:r>
          </a:p>
        </p:txBody>
      </p:sp>
      <p:sp>
        <p:nvSpPr>
          <p:cNvPr id="136" name="Student, Assessment, Mode &amp; Game Type via Query String"/>
          <p:cNvSpPr txBox="1"/>
          <p:nvPr/>
        </p:nvSpPr>
        <p:spPr>
          <a:xfrm>
            <a:off x="1147663" y="2182663"/>
            <a:ext cx="10709474" cy="83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30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Student, Assessment, Mode &amp; Game Type via Query String</a:t>
            </a:r>
          </a:p>
        </p:txBody>
      </p:sp>
      <p:sp>
        <p:nvSpPr>
          <p:cNvPr id="137" name="Earlier when Scratch was launched, it used to ask the student to fill in Student ID and Assessment ID in a modal dialog…"/>
          <p:cNvSpPr txBox="1"/>
          <p:nvPr>
            <p:ph type="body" sz="half" idx="1"/>
          </p:nvPr>
        </p:nvSpPr>
        <p:spPr>
          <a:xfrm>
            <a:off x="1193800" y="3635077"/>
            <a:ext cx="10617200" cy="4075402"/>
          </a:xfrm>
          <a:prstGeom prst="rect">
            <a:avLst/>
          </a:prstGeom>
        </p:spPr>
        <p:txBody>
          <a:bodyPr/>
          <a:lstStyle/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Earlier when Scratch was launched, it used to ask the student to fill in Student ID and Assessment ID in a modal dialog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Ideally, Scratch should be able to recognise the student and assessment ID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The info is passed to the Flash via query strings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Scratch stores the identity of the user and any associated assessment, mode and game type in memory when the game is opened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print 1"/>
          <p:cNvSpPr txBox="1"/>
          <p:nvPr>
            <p:ph type="title"/>
          </p:nvPr>
        </p:nvSpPr>
        <p:spPr>
          <a:xfrm>
            <a:off x="887511" y="254000"/>
            <a:ext cx="11164789" cy="1051422"/>
          </a:xfrm>
          <a:prstGeom prst="rect">
            <a:avLst/>
          </a:prstGeom>
        </p:spPr>
        <p:txBody>
          <a:bodyPr/>
          <a:lstStyle/>
          <a:p>
            <a:pPr/>
            <a:r>
              <a:t>Sprint 1</a:t>
            </a:r>
          </a:p>
        </p:txBody>
      </p:sp>
      <p:sp>
        <p:nvSpPr>
          <p:cNvPr id="140" name="Earlier"/>
          <p:cNvSpPr txBox="1"/>
          <p:nvPr/>
        </p:nvSpPr>
        <p:spPr>
          <a:xfrm>
            <a:off x="5653509" y="1339144"/>
            <a:ext cx="1697782" cy="83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30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Earlier</a:t>
            </a:r>
          </a:p>
        </p:txBody>
      </p:sp>
      <p:pic>
        <p:nvPicPr>
          <p:cNvPr id="141" name="1. sid_old.mov" descr="1. sid_old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8226" y="2160009"/>
            <a:ext cx="12808348" cy="7091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6833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print 1"/>
          <p:cNvSpPr txBox="1"/>
          <p:nvPr>
            <p:ph type="title"/>
          </p:nvPr>
        </p:nvSpPr>
        <p:spPr>
          <a:xfrm>
            <a:off x="952500" y="316358"/>
            <a:ext cx="11099800" cy="1057128"/>
          </a:xfrm>
          <a:prstGeom prst="rect">
            <a:avLst/>
          </a:prstGeom>
        </p:spPr>
        <p:txBody>
          <a:bodyPr/>
          <a:lstStyle/>
          <a:p>
            <a:pPr/>
            <a:r>
              <a:t>Sprint 1</a:t>
            </a:r>
          </a:p>
        </p:txBody>
      </p:sp>
      <p:sp>
        <p:nvSpPr>
          <p:cNvPr id="144" name="Now"/>
          <p:cNvSpPr txBox="1"/>
          <p:nvPr/>
        </p:nvSpPr>
        <p:spPr>
          <a:xfrm>
            <a:off x="5794399" y="1230163"/>
            <a:ext cx="1416002" cy="83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30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Now</a:t>
            </a:r>
          </a:p>
        </p:txBody>
      </p:sp>
      <p:pic>
        <p:nvPicPr>
          <p:cNvPr id="145" name="sid_new.mov" descr="sid_new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955" y="1954504"/>
            <a:ext cx="12904890" cy="7153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3667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print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Sprint 2</a:t>
            </a:r>
          </a:p>
        </p:txBody>
      </p:sp>
      <p:sp>
        <p:nvSpPr>
          <p:cNvPr id="148" name="Integrated Parson's Puzzles"/>
          <p:cNvSpPr txBox="1"/>
          <p:nvPr/>
        </p:nvSpPr>
        <p:spPr>
          <a:xfrm>
            <a:off x="3860427" y="2119163"/>
            <a:ext cx="5283946" cy="83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30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Integrated Parson's Puzzles</a:t>
            </a:r>
          </a:p>
        </p:txBody>
      </p:sp>
      <p:sp>
        <p:nvSpPr>
          <p:cNvPr id="149" name="When a Parson's Puzzle is loaded in Design mode, the puzzle solution should appear in the script pane…"/>
          <p:cNvSpPr txBox="1"/>
          <p:nvPr>
            <p:ph type="body" sz="half" idx="1"/>
          </p:nvPr>
        </p:nvSpPr>
        <p:spPr>
          <a:xfrm>
            <a:off x="305544" y="3085087"/>
            <a:ext cx="12393712" cy="3583426"/>
          </a:xfrm>
          <a:prstGeom prst="rect">
            <a:avLst/>
          </a:prstGeom>
        </p:spPr>
        <p:txBody>
          <a:bodyPr/>
          <a:lstStyle/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When a Parson's Puzzle is loaded in </a:t>
            </a:r>
            <a:r>
              <a:rPr b="1">
                <a:solidFill>
                  <a:srgbClr val="FF7E79"/>
                </a:solidFill>
              </a:rPr>
              <a:t>Design mode</a:t>
            </a:r>
            <a:r>
              <a:t>, the puzzle solution </a:t>
            </a:r>
            <a:r>
              <a:rPr b="1">
                <a:solidFill>
                  <a:srgbClr val="FF7E79"/>
                </a:solidFill>
              </a:rPr>
              <a:t>should appear</a:t>
            </a:r>
            <a:r>
              <a:t> in the script pane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When a Parson's Puzzle is loaded in </a:t>
            </a:r>
            <a:r>
              <a:rPr b="1">
                <a:solidFill>
                  <a:srgbClr val="FF7E79"/>
                </a:solidFill>
              </a:rPr>
              <a:t>Play mode</a:t>
            </a:r>
            <a:r>
              <a:t>, the puzzle solution </a:t>
            </a:r>
            <a:r>
              <a:rPr b="1">
                <a:solidFill>
                  <a:srgbClr val="FF7E79"/>
                </a:solidFill>
              </a:rPr>
              <a:t>should not appear</a:t>
            </a:r>
            <a:r>
              <a:t> in the script pane.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When a Parson's Puzzle is loaded in any mode, the </a:t>
            </a:r>
            <a:r>
              <a:rPr b="1">
                <a:solidFill>
                  <a:srgbClr val="FF7E79"/>
                </a:solidFill>
              </a:rPr>
              <a:t>stage content should</a:t>
            </a:r>
            <a:r>
              <a:t> display.</a:t>
            </a:r>
          </a:p>
          <a:p>
            <a:pPr marL="228599" indent="-228599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defRPr sz="24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When a Constructionist Video Game is loaded in any mode, all content should display.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print 2"/>
          <p:cNvSpPr txBox="1"/>
          <p:nvPr>
            <p:ph type="title"/>
          </p:nvPr>
        </p:nvSpPr>
        <p:spPr>
          <a:xfrm>
            <a:off x="952500" y="254000"/>
            <a:ext cx="11099800" cy="1056283"/>
          </a:xfrm>
          <a:prstGeom prst="rect">
            <a:avLst/>
          </a:prstGeom>
        </p:spPr>
        <p:txBody>
          <a:bodyPr/>
          <a:lstStyle/>
          <a:p>
            <a:pPr/>
            <a:r>
              <a:t>Sprint 2</a:t>
            </a:r>
          </a:p>
        </p:txBody>
      </p:sp>
      <p:sp>
        <p:nvSpPr>
          <p:cNvPr id="152" name="Earlier"/>
          <p:cNvSpPr txBox="1"/>
          <p:nvPr/>
        </p:nvSpPr>
        <p:spPr>
          <a:xfrm>
            <a:off x="5712841" y="1192063"/>
            <a:ext cx="1579118" cy="83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54000" indent="-254000" algn="l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/>
              <a:buChar char="๏"/>
              <a:defRPr b="0" sz="30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Earlier</a:t>
            </a:r>
          </a:p>
        </p:txBody>
      </p:sp>
      <p:pic>
        <p:nvPicPr>
          <p:cNvPr id="153" name="3.mov" descr="3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063" y="1919250"/>
            <a:ext cx="13004801" cy="6781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5832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